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265" r:id="rId3"/>
    <p:sldId id="257" r:id="rId4"/>
    <p:sldId id="273" r:id="rId5"/>
    <p:sldId id="274" r:id="rId6"/>
    <p:sldId id="275" r:id="rId7"/>
    <p:sldId id="276" r:id="rId8"/>
    <p:sldId id="277" r:id="rId9"/>
    <p:sldId id="272" r:id="rId10"/>
    <p:sldId id="258" r:id="rId11"/>
    <p:sldId id="259" r:id="rId12"/>
    <p:sldId id="268" r:id="rId13"/>
    <p:sldId id="266" r:id="rId14"/>
    <p:sldId id="278" r:id="rId15"/>
    <p:sldId id="267" r:id="rId16"/>
    <p:sldId id="269" r:id="rId17"/>
    <p:sldId id="270" r:id="rId18"/>
    <p:sldId id="271" r:id="rId19"/>
    <p:sldId id="282" r:id="rId20"/>
    <p:sldId id="260" r:id="rId21"/>
    <p:sldId id="261" r:id="rId22"/>
    <p:sldId id="262" r:id="rId23"/>
    <p:sldId id="263" r:id="rId24"/>
    <p:sldId id="264" r:id="rId25"/>
    <p:sldId id="279" r:id="rId26"/>
    <p:sldId id="280" r:id="rId27"/>
    <p:sldId id="281" r:id="rId28"/>
    <p:sldId id="283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610116-7362-41D7-B485-F89053F16F3E}" type="datetimeFigureOut">
              <a:rPr lang="en-US" smtClean="0"/>
              <a:pPr/>
              <a:t>3/27/2014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D22A7E-568F-49A2-971B-8639934185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622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D22A7E-568F-49A2-971B-8639934185CD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D22A7E-568F-49A2-971B-8639934185CD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A756B-B266-4C63-9F14-2A9191A93423}" type="datetimeFigureOut">
              <a:rPr lang="en-US" smtClean="0"/>
              <a:pPr/>
              <a:t>3/27/2014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562BD-820A-4683-ADBC-BA0DB23A9D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A756B-B266-4C63-9F14-2A9191A93423}" type="datetimeFigureOut">
              <a:rPr lang="en-US" smtClean="0"/>
              <a:pPr/>
              <a:t>3/27/2014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562BD-820A-4683-ADBC-BA0DB23A9D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A756B-B266-4C63-9F14-2A9191A93423}" type="datetimeFigureOut">
              <a:rPr lang="en-US" smtClean="0"/>
              <a:pPr/>
              <a:t>3/27/2014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562BD-820A-4683-ADBC-BA0DB23A9D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A756B-B266-4C63-9F14-2A9191A93423}" type="datetimeFigureOut">
              <a:rPr lang="en-US" smtClean="0"/>
              <a:pPr/>
              <a:t>3/27/2014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562BD-820A-4683-ADBC-BA0DB23A9D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A756B-B266-4C63-9F14-2A9191A93423}" type="datetimeFigureOut">
              <a:rPr lang="en-US" smtClean="0"/>
              <a:pPr/>
              <a:t>3/27/2014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562BD-820A-4683-ADBC-BA0DB23A9D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A756B-B266-4C63-9F14-2A9191A93423}" type="datetimeFigureOut">
              <a:rPr lang="en-US" smtClean="0"/>
              <a:pPr/>
              <a:t>3/27/2014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562BD-820A-4683-ADBC-BA0DB23A9D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A756B-B266-4C63-9F14-2A9191A93423}" type="datetimeFigureOut">
              <a:rPr lang="en-US" smtClean="0"/>
              <a:pPr/>
              <a:t>3/27/2014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562BD-820A-4683-ADBC-BA0DB23A9D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A756B-B266-4C63-9F14-2A9191A93423}" type="datetimeFigureOut">
              <a:rPr lang="en-US" smtClean="0"/>
              <a:pPr/>
              <a:t>3/27/2014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562BD-820A-4683-ADBC-BA0DB23A9D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A756B-B266-4C63-9F14-2A9191A93423}" type="datetimeFigureOut">
              <a:rPr lang="en-US" smtClean="0"/>
              <a:pPr/>
              <a:t>3/27/2014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562BD-820A-4683-ADBC-BA0DB23A9D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A756B-B266-4C63-9F14-2A9191A93423}" type="datetimeFigureOut">
              <a:rPr lang="en-US" smtClean="0"/>
              <a:pPr/>
              <a:t>3/27/2014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562BD-820A-4683-ADBC-BA0DB23A9D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A756B-B266-4C63-9F14-2A9191A93423}" type="datetimeFigureOut">
              <a:rPr lang="en-US" smtClean="0"/>
              <a:pPr/>
              <a:t>3/27/2014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25562BD-820A-4683-ADBC-BA0DB23A9D1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BBA756B-B266-4C63-9F14-2A9191A93423}" type="datetimeFigureOut">
              <a:rPr lang="en-US" smtClean="0"/>
              <a:pPr/>
              <a:t>3/27/2014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25562BD-820A-4683-ADBC-BA0DB23A9D16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81000"/>
            <a:ext cx="9144000" cy="3657600"/>
          </a:xfrm>
        </p:spPr>
        <p:txBody>
          <a:bodyPr>
            <a:noAutofit/>
          </a:bodyPr>
          <a:lstStyle/>
          <a:p>
            <a:pPr algn="ctr"/>
            <a:r>
              <a:rPr lang="en-US" sz="9600" dirty="0" smtClean="0"/>
              <a:t>Graphing</a:t>
            </a:r>
            <a:br>
              <a:rPr lang="en-US" sz="9600" dirty="0" smtClean="0"/>
            </a:br>
            <a:r>
              <a:rPr lang="en-US" sz="9600" dirty="0" smtClean="0"/>
              <a:t>Data</a:t>
            </a:r>
            <a:endParaRPr lang="en-US" sz="9600" dirty="0"/>
          </a:p>
        </p:txBody>
      </p:sp>
      <p:pic>
        <p:nvPicPr>
          <p:cNvPr id="2050" name="Picture 2" descr="C:\Documents and Settings\scowan\Local Settings\Temporary Internet Files\Content.IE5\86DBLLU6\MMj03034720000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4191000"/>
            <a:ext cx="1966047" cy="2276475"/>
          </a:xfrm>
          <a:prstGeom prst="rect">
            <a:avLst/>
          </a:prstGeom>
          <a:noFill/>
        </p:spPr>
      </p:pic>
      <p:pic>
        <p:nvPicPr>
          <p:cNvPr id="2051" name="Picture 3" descr="C:\Documents and Settings\scowan\Local Settings\Temporary Internet Files\Content.IE5\86DBLLU6\MMj03005240000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799" y="4953000"/>
            <a:ext cx="1768929" cy="1485900"/>
          </a:xfrm>
          <a:prstGeom prst="rect">
            <a:avLst/>
          </a:prstGeom>
          <a:noFill/>
        </p:spPr>
      </p:pic>
      <p:pic>
        <p:nvPicPr>
          <p:cNvPr id="2053" name="Picture 5" descr="C:\Documents and Settings\scowan\Local Settings\Temporary Internet Files\Content.IE5\V19XPMCF\MMj02832080000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4711244"/>
            <a:ext cx="1628775" cy="1699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452596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Uses parallel bars (</a:t>
            </a:r>
            <a:r>
              <a:rPr lang="en-US" sz="3200" i="1" dirty="0" smtClean="0"/>
              <a:t>horizontal</a:t>
            </a:r>
            <a:r>
              <a:rPr lang="en-US" sz="3200" dirty="0" smtClean="0"/>
              <a:t> or </a:t>
            </a:r>
            <a:r>
              <a:rPr lang="en-US" sz="3200" i="1" dirty="0" smtClean="0"/>
              <a:t>vertical)</a:t>
            </a:r>
            <a:r>
              <a:rPr lang="en-US" sz="3200" dirty="0" smtClean="0"/>
              <a:t> to represent counts for several categories</a:t>
            </a:r>
          </a:p>
          <a:p>
            <a:r>
              <a:rPr lang="en-US" sz="3200" dirty="0" smtClean="0"/>
              <a:t>One bar is used for each category</a:t>
            </a:r>
          </a:p>
          <a:p>
            <a:r>
              <a:rPr lang="en-US" sz="3200" dirty="0" smtClean="0"/>
              <a:t>A space is left before, between, and after the bars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 l="31630" t="28989" r="30568" b="11968"/>
          <a:stretch>
            <a:fillRect/>
          </a:stretch>
        </p:blipFill>
        <p:spPr bwMode="auto">
          <a:xfrm>
            <a:off x="533400" y="3276600"/>
            <a:ext cx="3486768" cy="32993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181600" y="5029200"/>
            <a:ext cx="3733800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These are vertical bars that represent 1 week.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rot="10800000">
            <a:off x="4267200" y="5410200"/>
            <a:ext cx="914400" cy="18366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32688"/>
          </a:xfrm>
        </p:spPr>
        <p:txBody>
          <a:bodyPr/>
          <a:lstStyle/>
          <a:p>
            <a:pPr algn="ctr"/>
            <a:r>
              <a:rPr lang="en-US" dirty="0" smtClean="0"/>
              <a:t>Axis and Title on a Bar Graph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839200" cy="452596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The axis displays the scale on a graph.  It should extend one increment above the greatest recorded piece of data.</a:t>
            </a:r>
          </a:p>
          <a:p>
            <a:r>
              <a:rPr lang="en-US" sz="3200" dirty="0" smtClean="0"/>
              <a:t>Each axis should be labeled, and the graph should be given a title.</a:t>
            </a:r>
            <a:endParaRPr lang="en-US" sz="3200" dirty="0"/>
          </a:p>
        </p:txBody>
      </p:sp>
      <p:pic>
        <p:nvPicPr>
          <p:cNvPr id="5" name="Picture 4"/>
          <p:cNvPicPr/>
          <p:nvPr/>
        </p:nvPicPr>
        <p:blipFill>
          <a:blip r:embed="rId3" cstate="print"/>
          <a:srcRect l="31630" t="28989" r="30568" b="11968"/>
          <a:stretch>
            <a:fillRect/>
          </a:stretch>
        </p:blipFill>
        <p:spPr bwMode="auto">
          <a:xfrm>
            <a:off x="5638800" y="4038600"/>
            <a:ext cx="3181968" cy="26135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8" name="Straight Arrow Connector 7"/>
          <p:cNvCxnSpPr/>
          <p:nvPr/>
        </p:nvCxnSpPr>
        <p:spPr>
          <a:xfrm>
            <a:off x="3886200" y="5105400"/>
            <a:ext cx="1447800" cy="158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676400" y="4953000"/>
            <a:ext cx="2209800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This is the axis. 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Left Brace 11"/>
          <p:cNvSpPr/>
          <p:nvPr/>
        </p:nvSpPr>
        <p:spPr>
          <a:xfrm>
            <a:off x="5562600" y="4343400"/>
            <a:ext cx="304800" cy="1981200"/>
          </a:xfrm>
          <a:prstGeom prst="leftBrac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001000" y="3429000"/>
            <a:ext cx="838200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Title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>
            <a:stCxn id="9" idx="2"/>
          </p:cNvCxnSpPr>
          <p:nvPr/>
        </p:nvCxnSpPr>
        <p:spPr>
          <a:xfrm rot="5400000">
            <a:off x="7976116" y="3747016"/>
            <a:ext cx="392668" cy="4953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8028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Scale the Axis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438912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The numbers that show the units used on a graph is called the </a:t>
            </a:r>
            <a:r>
              <a:rPr lang="en-US" sz="3600" b="1" dirty="0" smtClean="0"/>
              <a:t>scale</a:t>
            </a:r>
            <a:r>
              <a:rPr lang="en-US" sz="3600" dirty="0" smtClean="0"/>
              <a:t>.</a:t>
            </a:r>
          </a:p>
          <a:p>
            <a:r>
              <a:rPr lang="en-US" sz="3600" dirty="0" smtClean="0"/>
              <a:t>The </a:t>
            </a:r>
            <a:r>
              <a:rPr lang="en-US" sz="3600" b="1" dirty="0" smtClean="0"/>
              <a:t>interval</a:t>
            </a:r>
            <a:r>
              <a:rPr lang="en-US" sz="3600" dirty="0" smtClean="0"/>
              <a:t> of the scale is 10 for this bar graph because the numbers count by 10.</a:t>
            </a:r>
            <a:endParaRPr lang="en-US" sz="3600" dirty="0"/>
          </a:p>
        </p:txBody>
      </p:sp>
      <p:pic>
        <p:nvPicPr>
          <p:cNvPr id="5" name="Picture 4"/>
          <p:cNvPicPr/>
          <p:nvPr/>
        </p:nvPicPr>
        <p:blipFill>
          <a:blip r:embed="rId3" cstate="print"/>
          <a:srcRect l="31630" t="28989" r="30568" b="11968"/>
          <a:stretch>
            <a:fillRect/>
          </a:stretch>
        </p:blipFill>
        <p:spPr bwMode="auto">
          <a:xfrm>
            <a:off x="5562600" y="3810000"/>
            <a:ext cx="3258168" cy="28421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8" name="Straight Arrow Connector 7"/>
          <p:cNvCxnSpPr/>
          <p:nvPr/>
        </p:nvCxnSpPr>
        <p:spPr>
          <a:xfrm>
            <a:off x="4495800" y="4495800"/>
            <a:ext cx="1447800" cy="158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286000" y="4267200"/>
            <a:ext cx="2209800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This is the scale.  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Look at this bar graph.  What is the title of this bar graph?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2813" t="36458" r="31250" b="20833"/>
          <a:stretch>
            <a:fillRect/>
          </a:stretch>
        </p:blipFill>
        <p:spPr bwMode="auto">
          <a:xfrm>
            <a:off x="1828800" y="1752600"/>
            <a:ext cx="5181600" cy="4618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many red pencils were sold?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2813" t="36458" r="31250" b="20833"/>
          <a:stretch>
            <a:fillRect/>
          </a:stretch>
        </p:blipFill>
        <p:spPr bwMode="auto">
          <a:xfrm>
            <a:off x="228600" y="2286000"/>
            <a:ext cx="3676186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181600" y="2667000"/>
            <a:ext cx="3962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lphaLcPeriod"/>
            </a:pPr>
            <a:r>
              <a:rPr lang="en-US" sz="4000" dirty="0" smtClean="0"/>
              <a:t>100</a:t>
            </a:r>
          </a:p>
          <a:p>
            <a:pPr marL="742950" indent="-742950">
              <a:buAutoNum type="alphaLcPeriod"/>
            </a:pPr>
            <a:r>
              <a:rPr lang="en-US" sz="4000" dirty="0" smtClean="0"/>
              <a:t>115</a:t>
            </a:r>
          </a:p>
          <a:p>
            <a:pPr marL="742950" indent="-742950">
              <a:buAutoNum type="alphaLcPeriod"/>
            </a:pPr>
            <a:r>
              <a:rPr lang="en-US" sz="4000" dirty="0" smtClean="0"/>
              <a:t>110</a:t>
            </a:r>
          </a:p>
          <a:p>
            <a:pPr marL="742950" indent="-742950">
              <a:buAutoNum type="alphaLcPeriod"/>
            </a:pPr>
            <a:r>
              <a:rPr lang="en-US" sz="4000" dirty="0" smtClean="0"/>
              <a:t>105</a:t>
            </a:r>
            <a:endParaRPr lang="en-US" sz="4000" dirty="0"/>
          </a:p>
        </p:txBody>
      </p:sp>
      <p:pic>
        <p:nvPicPr>
          <p:cNvPr id="5" name="Picture 2" descr="C:\Documents and Settings\scowan\Local Settings\Temporary Internet Files\Content.IE5\V19XPMCF\MCj0379175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4038600"/>
            <a:ext cx="609600" cy="610209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many red </a:t>
            </a:r>
            <a:r>
              <a:rPr lang="en-US" i="1" dirty="0" smtClean="0">
                <a:solidFill>
                  <a:srgbClr val="FF0000"/>
                </a:solidFill>
              </a:rPr>
              <a:t>and</a:t>
            </a:r>
            <a:r>
              <a:rPr lang="en-US" dirty="0" smtClean="0"/>
              <a:t> blue pencils were sold?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2813" t="36458" r="31250" b="20833"/>
          <a:stretch>
            <a:fillRect/>
          </a:stretch>
        </p:blipFill>
        <p:spPr bwMode="auto">
          <a:xfrm>
            <a:off x="228600" y="2286000"/>
            <a:ext cx="3676186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181600" y="2667000"/>
            <a:ext cx="3962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lphaLcPeriod"/>
            </a:pPr>
            <a:r>
              <a:rPr lang="en-US" sz="4000" dirty="0" smtClean="0"/>
              <a:t>10</a:t>
            </a:r>
          </a:p>
          <a:p>
            <a:pPr marL="742950" indent="-742950">
              <a:buAutoNum type="alphaLcPeriod"/>
            </a:pPr>
            <a:r>
              <a:rPr lang="en-US" sz="4000" dirty="0" smtClean="0"/>
              <a:t>205</a:t>
            </a:r>
          </a:p>
          <a:p>
            <a:pPr marL="742950" indent="-742950">
              <a:buAutoNum type="alphaLcPeriod"/>
            </a:pPr>
            <a:r>
              <a:rPr lang="en-US" sz="4000" dirty="0" smtClean="0"/>
              <a:t>210</a:t>
            </a:r>
          </a:p>
          <a:p>
            <a:pPr marL="742950" indent="-742950">
              <a:buAutoNum type="alphaLcPeriod"/>
            </a:pPr>
            <a:r>
              <a:rPr lang="en-US" sz="4000" dirty="0" smtClean="0"/>
              <a:t>215</a:t>
            </a:r>
            <a:endParaRPr lang="en-US" sz="4000" dirty="0"/>
          </a:p>
        </p:txBody>
      </p:sp>
      <p:pic>
        <p:nvPicPr>
          <p:cNvPr id="5" name="Picture 2" descr="C:\Documents and Settings\scowan\Local Settings\Temporary Internet Files\Content.IE5\V19XPMCF\MCj0379175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4038600"/>
            <a:ext cx="609600" cy="610209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the interval on this graph?  Look at the scale to help you.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2813" t="36458" r="31250" b="20833"/>
          <a:stretch>
            <a:fillRect/>
          </a:stretch>
        </p:blipFill>
        <p:spPr bwMode="auto">
          <a:xfrm>
            <a:off x="228600" y="2286000"/>
            <a:ext cx="3676186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181600" y="2667000"/>
            <a:ext cx="3962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lphaLcPeriod"/>
            </a:pPr>
            <a:r>
              <a:rPr lang="en-US" sz="4000" dirty="0" smtClean="0"/>
              <a:t>5</a:t>
            </a:r>
          </a:p>
          <a:p>
            <a:pPr marL="742950" indent="-742950">
              <a:buAutoNum type="alphaLcPeriod"/>
            </a:pPr>
            <a:r>
              <a:rPr lang="en-US" sz="4000" dirty="0" smtClean="0"/>
              <a:t>10</a:t>
            </a:r>
          </a:p>
          <a:p>
            <a:pPr marL="742950" indent="-742950">
              <a:buAutoNum type="alphaLcPeriod"/>
            </a:pPr>
            <a:r>
              <a:rPr lang="en-US" sz="4000" dirty="0" smtClean="0"/>
              <a:t>15</a:t>
            </a:r>
          </a:p>
          <a:p>
            <a:pPr marL="742950" indent="-742950">
              <a:buAutoNum type="alphaLcPeriod"/>
            </a:pPr>
            <a:r>
              <a:rPr lang="en-US" sz="4000" dirty="0" smtClean="0"/>
              <a:t>20</a:t>
            </a:r>
            <a:endParaRPr lang="en-US" sz="4000" dirty="0"/>
          </a:p>
        </p:txBody>
      </p:sp>
      <p:pic>
        <p:nvPicPr>
          <p:cNvPr id="5" name="Picture 2" descr="C:\Documents and Settings\scowan\Local Settings\Temporary Internet Files\Content.IE5\V19XPMCF\MCj0379175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4648200"/>
            <a:ext cx="609600" cy="610209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many yellow pencils were sold?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2813" t="36458" r="31250" b="20833"/>
          <a:stretch>
            <a:fillRect/>
          </a:stretch>
        </p:blipFill>
        <p:spPr bwMode="auto">
          <a:xfrm>
            <a:off x="228600" y="2286000"/>
            <a:ext cx="3676186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181600" y="2667000"/>
            <a:ext cx="3962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lphaLcPeriod"/>
            </a:pPr>
            <a:r>
              <a:rPr lang="en-US" sz="4000" dirty="0" smtClean="0"/>
              <a:t>85</a:t>
            </a:r>
          </a:p>
          <a:p>
            <a:pPr marL="742950" indent="-742950">
              <a:buAutoNum type="alphaLcPeriod"/>
            </a:pPr>
            <a:r>
              <a:rPr lang="en-US" sz="4000" dirty="0" smtClean="0"/>
              <a:t>90</a:t>
            </a:r>
          </a:p>
          <a:p>
            <a:pPr marL="742950" indent="-742950">
              <a:buAutoNum type="alphaLcPeriod"/>
            </a:pPr>
            <a:r>
              <a:rPr lang="en-US" sz="4000" dirty="0" smtClean="0"/>
              <a:t>95</a:t>
            </a:r>
          </a:p>
          <a:p>
            <a:pPr marL="742950" indent="-742950">
              <a:buAutoNum type="alphaLcPeriod"/>
            </a:pPr>
            <a:r>
              <a:rPr lang="en-US" sz="4000" dirty="0" smtClean="0"/>
              <a:t>80</a:t>
            </a:r>
            <a:endParaRPr lang="en-US" sz="4000" dirty="0"/>
          </a:p>
        </p:txBody>
      </p:sp>
      <p:pic>
        <p:nvPicPr>
          <p:cNvPr id="5" name="Picture 2" descr="C:\Documents and Settings\scowan\Local Settings\Temporary Internet Files\Content.IE5\V19XPMCF\MCj0379175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2743200"/>
            <a:ext cx="609600" cy="610209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many </a:t>
            </a:r>
            <a:r>
              <a:rPr lang="en-US" i="1" dirty="0" smtClean="0"/>
              <a:t>more</a:t>
            </a:r>
            <a:r>
              <a:rPr lang="en-US" dirty="0" smtClean="0"/>
              <a:t> blue pencils than yellow pencils were sold?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2813" t="36458" r="31250" b="20833"/>
          <a:stretch>
            <a:fillRect/>
          </a:stretch>
        </p:blipFill>
        <p:spPr bwMode="auto">
          <a:xfrm>
            <a:off x="228600" y="2286000"/>
            <a:ext cx="3676186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181600" y="2667000"/>
            <a:ext cx="3962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lphaLcPeriod"/>
            </a:pPr>
            <a:r>
              <a:rPr lang="en-US" sz="4000" dirty="0" smtClean="0"/>
              <a:t>185</a:t>
            </a:r>
          </a:p>
          <a:p>
            <a:pPr marL="742950" indent="-742950">
              <a:buAutoNum type="alphaLcPeriod"/>
            </a:pPr>
            <a:r>
              <a:rPr lang="en-US" sz="4000" dirty="0" smtClean="0"/>
              <a:t>15</a:t>
            </a:r>
          </a:p>
          <a:p>
            <a:pPr marL="742950" indent="-742950">
              <a:buAutoNum type="alphaLcPeriod"/>
            </a:pPr>
            <a:r>
              <a:rPr lang="en-US" sz="4000" dirty="0" smtClean="0"/>
              <a:t>10</a:t>
            </a:r>
          </a:p>
          <a:p>
            <a:pPr marL="742950" indent="-742950">
              <a:buAutoNum type="alphaLcPeriod"/>
            </a:pPr>
            <a:r>
              <a:rPr lang="en-US" sz="4000" dirty="0" smtClean="0"/>
              <a:t>110</a:t>
            </a:r>
            <a:endParaRPr lang="en-US" sz="4000" dirty="0"/>
          </a:p>
        </p:txBody>
      </p:sp>
      <p:pic>
        <p:nvPicPr>
          <p:cNvPr id="5" name="Picture 2" descr="C:\Documents and Settings\scowan\Local Settings\Temporary Internet Files\Content.IE5\V19XPMCF\MCj0379175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3505200"/>
            <a:ext cx="609600" cy="610209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29688" t="23958" r="35156" b="19792"/>
          <a:stretch>
            <a:fillRect/>
          </a:stretch>
        </p:blipFill>
        <p:spPr bwMode="auto">
          <a:xfrm>
            <a:off x="152400" y="1981200"/>
            <a:ext cx="3429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381000"/>
            <a:ext cx="8534400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Between which two stores was there the </a:t>
            </a:r>
            <a:r>
              <a:rPr lang="en-US" i="1" dirty="0" smtClean="0"/>
              <a:t>greatest</a:t>
            </a:r>
            <a:r>
              <a:rPr lang="en-US" dirty="0" smtClean="0"/>
              <a:t> difference in total cost?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733800" y="2667000"/>
            <a:ext cx="5410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lphaLcPeriod"/>
            </a:pPr>
            <a:r>
              <a:rPr lang="en-US" sz="3600" dirty="0" smtClean="0"/>
              <a:t>Park’s and Jenner’s</a:t>
            </a:r>
          </a:p>
          <a:p>
            <a:pPr marL="742950" indent="-742950">
              <a:buAutoNum type="alphaLcPeriod"/>
            </a:pPr>
            <a:r>
              <a:rPr lang="en-US" sz="3600" dirty="0" err="1" smtClean="0"/>
              <a:t>Hoskin’s</a:t>
            </a:r>
            <a:r>
              <a:rPr lang="en-US" sz="3600" dirty="0" smtClean="0"/>
              <a:t> and Jenner’s</a:t>
            </a:r>
          </a:p>
          <a:p>
            <a:pPr marL="742950" indent="-742950">
              <a:buAutoNum type="alphaLcPeriod"/>
            </a:pPr>
            <a:r>
              <a:rPr lang="en-US" sz="3600" dirty="0" smtClean="0"/>
              <a:t>Drake’s and Park’s</a:t>
            </a:r>
          </a:p>
          <a:p>
            <a:pPr marL="742950" indent="-742950">
              <a:buAutoNum type="alphaLcPeriod"/>
            </a:pPr>
            <a:r>
              <a:rPr lang="en-US" sz="3600" dirty="0" smtClean="0"/>
              <a:t>Jenner’s and Park’s</a:t>
            </a:r>
            <a:endParaRPr lang="en-US" sz="3600" dirty="0"/>
          </a:p>
        </p:txBody>
      </p:sp>
      <p:pic>
        <p:nvPicPr>
          <p:cNvPr id="5" name="Picture 2" descr="C:\Documents and Settings\scowan\Local Settings\Temporary Internet Files\Content.IE5\V19XPMCF\MCj0379175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29600" y="3810000"/>
            <a:ext cx="609600" cy="610209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Graphs show information we need.  They can make it easy to read.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4497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There are many types of graphs.  They include: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Pictographs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Bar Graphs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Line Graphs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 l="31630" t="28989" r="30568" b="11968"/>
          <a:stretch>
            <a:fillRect/>
          </a:stretch>
        </p:blipFill>
        <p:spPr bwMode="auto">
          <a:xfrm>
            <a:off x="3048000" y="3733800"/>
            <a:ext cx="1295400" cy="1447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 cstate="print"/>
          <a:srcRect l="17867" t="27926" r="48956" b="48138"/>
          <a:stretch>
            <a:fillRect/>
          </a:stretch>
        </p:blipFill>
        <p:spPr bwMode="auto">
          <a:xfrm>
            <a:off x="2895600" y="5257800"/>
            <a:ext cx="2667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l="16450" t="44792" r="46875" b="16667"/>
          <a:stretch>
            <a:fillRect/>
          </a:stretch>
        </p:blipFill>
        <p:spPr bwMode="auto">
          <a:xfrm>
            <a:off x="3048000" y="2209800"/>
            <a:ext cx="1740244" cy="1371600"/>
          </a:xfrm>
          <a:prstGeom prst="rect">
            <a:avLst/>
          </a:prstGeom>
          <a:noFill/>
          <a:ln w="28575">
            <a:solidFill>
              <a:srgbClr val="FF0066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 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Shows how variables (things) change over time (increases, decreases, or stays the same)</a:t>
            </a:r>
          </a:p>
          <a:p>
            <a:r>
              <a:rPr lang="en-US" dirty="0" smtClean="0"/>
              <a:t>Line graphs connect points together to show how the data has changed over time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 l="17867" t="27926" r="48956" b="48138"/>
          <a:stretch>
            <a:fillRect/>
          </a:stretch>
        </p:blipFill>
        <p:spPr bwMode="auto">
          <a:xfrm>
            <a:off x="2438400" y="3810000"/>
            <a:ext cx="3959802" cy="2820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85800"/>
            <a:ext cx="8229600" cy="4525963"/>
          </a:xfrm>
        </p:spPr>
        <p:txBody>
          <a:bodyPr/>
          <a:lstStyle/>
          <a:p>
            <a:r>
              <a:rPr lang="en-US" dirty="0" smtClean="0"/>
              <a:t>Values along the </a:t>
            </a:r>
            <a:r>
              <a:rPr lang="en-US" b="1" i="1" dirty="0" smtClean="0"/>
              <a:t>horizontal axis</a:t>
            </a:r>
            <a:r>
              <a:rPr lang="en-US" dirty="0" smtClean="0"/>
              <a:t> represent </a:t>
            </a:r>
            <a:r>
              <a:rPr lang="en-US" b="1" dirty="0" smtClean="0"/>
              <a:t>data</a:t>
            </a:r>
            <a:r>
              <a:rPr lang="en-US" dirty="0" smtClean="0"/>
              <a:t> on a given variable, usually some </a:t>
            </a:r>
            <a:r>
              <a:rPr lang="en-US" b="1" i="1" dirty="0" smtClean="0"/>
              <a:t>measure of time</a:t>
            </a:r>
            <a:r>
              <a:rPr lang="en-US" dirty="0" smtClean="0"/>
              <a:t> (e.g., time in years, months, or days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 l="17867" t="27926" r="48956" b="48138"/>
          <a:stretch>
            <a:fillRect/>
          </a:stretch>
        </p:blipFill>
        <p:spPr bwMode="auto">
          <a:xfrm>
            <a:off x="1981200" y="2743200"/>
            <a:ext cx="5181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 flipV="1">
            <a:off x="2362200" y="5791200"/>
            <a:ext cx="1524000" cy="381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28600" y="5943600"/>
            <a:ext cx="2133600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Horizontal axis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dirty="0" smtClean="0"/>
              <a:t>	Values along the </a:t>
            </a:r>
            <a:r>
              <a:rPr lang="en-US" sz="3600" b="1" i="1" dirty="0" smtClean="0"/>
              <a:t>vertical axis</a:t>
            </a:r>
            <a:r>
              <a:rPr lang="en-US" sz="3600" dirty="0" smtClean="0"/>
              <a:t> are the </a:t>
            </a:r>
            <a:r>
              <a:rPr lang="en-US" sz="3600" b="1" i="1" dirty="0" smtClean="0"/>
              <a:t>scale</a:t>
            </a:r>
            <a:r>
              <a:rPr lang="en-US" sz="3600" dirty="0" smtClean="0"/>
              <a:t> and represent the frequency (how often) with which those values occur in the data set.</a:t>
            </a:r>
            <a:endParaRPr lang="en-US" sz="3600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 l="17867" t="27926" r="48956" b="48138"/>
          <a:stretch>
            <a:fillRect/>
          </a:stretch>
        </p:blipFill>
        <p:spPr bwMode="auto">
          <a:xfrm>
            <a:off x="1981200" y="3048000"/>
            <a:ext cx="5181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52400" y="5715000"/>
            <a:ext cx="2133600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Vertical axis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914400" y="4648200"/>
            <a:ext cx="1219200" cy="1066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sz="3200" dirty="0" smtClean="0"/>
              <a:t>Values on the vertical axis should represent equal increments.  The scale should extend at least one increment above the greatest recorded piece of data.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 l="17867" t="27926" r="48956" b="48138"/>
          <a:stretch>
            <a:fillRect/>
          </a:stretch>
        </p:blipFill>
        <p:spPr bwMode="auto">
          <a:xfrm>
            <a:off x="3505200" y="2895600"/>
            <a:ext cx="5181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>
          <a:xfrm flipV="1">
            <a:off x="2286000" y="4343400"/>
            <a:ext cx="1371600" cy="838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57200" y="5181600"/>
            <a:ext cx="2971800" cy="147732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This is the scale.  The interval is 5 because it counts by 5s.  The scale extends beyond the greatest recorded data.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rot="5400000">
            <a:off x="6819900" y="2933700"/>
            <a:ext cx="1143000" cy="914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705600" y="2209800"/>
            <a:ext cx="2057400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The greatest recorded data.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452596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Each axis on a line graph should be labeled, and the graph should be given a title.</a:t>
            </a:r>
          </a:p>
          <a:p>
            <a:r>
              <a:rPr lang="en-US" sz="3200" dirty="0" smtClean="0"/>
              <a:t>Line graphs tell whether something has increased, decreased, or stayed the same over time</a:t>
            </a:r>
            <a:endParaRPr lang="en-US" sz="3200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 l="17867" t="27926" r="48956" b="48138"/>
          <a:stretch>
            <a:fillRect/>
          </a:stretch>
        </p:blipFill>
        <p:spPr bwMode="auto">
          <a:xfrm>
            <a:off x="2514600" y="3200400"/>
            <a:ext cx="5181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>
            <a:stCxn id="8" idx="3"/>
          </p:cNvCxnSpPr>
          <p:nvPr/>
        </p:nvCxnSpPr>
        <p:spPr>
          <a:xfrm flipV="1">
            <a:off x="2590800" y="3581400"/>
            <a:ext cx="1143000" cy="1836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57200" y="3276600"/>
            <a:ext cx="2133600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The title for the line graph.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000" y="5867400"/>
            <a:ext cx="2133600" cy="92333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Labels for the horizontal and vertical axis.</a:t>
            </a:r>
          </a:p>
        </p:txBody>
      </p:sp>
      <p:cxnSp>
        <p:nvCxnSpPr>
          <p:cNvPr id="10" name="Straight Arrow Connector 9"/>
          <p:cNvCxnSpPr>
            <a:stCxn id="9" idx="0"/>
          </p:cNvCxnSpPr>
          <p:nvPr/>
        </p:nvCxnSpPr>
        <p:spPr>
          <a:xfrm rot="5400000" flipH="1" flipV="1">
            <a:off x="1524000" y="4724400"/>
            <a:ext cx="1066800" cy="1219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2514600" y="6324600"/>
            <a:ext cx="2133600" cy="1836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dirty="0" smtClean="0"/>
              <a:t>	About how high was the liquid in the tank at 8:00 a.m.?</a:t>
            </a:r>
            <a:endParaRPr lang="en-US" sz="3600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 l="17867" t="27926" r="48956" b="48138"/>
          <a:stretch>
            <a:fillRect/>
          </a:stretch>
        </p:blipFill>
        <p:spPr bwMode="auto">
          <a:xfrm>
            <a:off x="228600" y="2286000"/>
            <a:ext cx="5181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5715000" y="2667000"/>
            <a:ext cx="3429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lphaLcPeriod"/>
            </a:pPr>
            <a:r>
              <a:rPr lang="en-US" sz="4000" dirty="0" smtClean="0"/>
              <a:t>20 feet</a:t>
            </a:r>
          </a:p>
          <a:p>
            <a:pPr marL="742950" indent="-742950">
              <a:buAutoNum type="alphaLcPeriod"/>
            </a:pPr>
            <a:r>
              <a:rPr lang="en-US" sz="4000" dirty="0" smtClean="0"/>
              <a:t>24 feet</a:t>
            </a:r>
          </a:p>
          <a:p>
            <a:pPr marL="742950" indent="-742950">
              <a:buAutoNum type="alphaLcPeriod"/>
            </a:pPr>
            <a:r>
              <a:rPr lang="en-US" sz="4000" dirty="0" smtClean="0"/>
              <a:t>20 inches</a:t>
            </a:r>
          </a:p>
          <a:p>
            <a:pPr marL="742950" indent="-742950">
              <a:buAutoNum type="alphaLcPeriod"/>
            </a:pPr>
            <a:r>
              <a:rPr lang="en-US" sz="4000" dirty="0" smtClean="0"/>
              <a:t>24 inches</a:t>
            </a:r>
            <a:endParaRPr lang="en-US" sz="4000" dirty="0"/>
          </a:p>
        </p:txBody>
      </p:sp>
      <p:pic>
        <p:nvPicPr>
          <p:cNvPr id="13" name="Picture 2" descr="C:\Documents and Settings\scowan\Local Settings\Temporary Internet Files\Content.IE5\V19XPMCF\MCj0379175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3400" y="3352800"/>
            <a:ext cx="609600" cy="610209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dirty="0" smtClean="0"/>
              <a:t>	How high was the liquid in the tank at 11:00 a.m.?</a:t>
            </a:r>
            <a:endParaRPr lang="en-US" sz="4000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 l="17867" t="27926" r="48956" b="48138"/>
          <a:stretch>
            <a:fillRect/>
          </a:stretch>
        </p:blipFill>
        <p:spPr bwMode="auto">
          <a:xfrm>
            <a:off x="228600" y="2286000"/>
            <a:ext cx="5181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5410200" y="2667000"/>
            <a:ext cx="3733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lphaLcPeriod"/>
            </a:pPr>
            <a:r>
              <a:rPr lang="en-US" sz="4000" dirty="0" smtClean="0"/>
              <a:t>25 feet</a:t>
            </a:r>
          </a:p>
          <a:p>
            <a:pPr marL="742950" indent="-742950">
              <a:buAutoNum type="alphaLcPeriod"/>
            </a:pPr>
            <a:r>
              <a:rPr lang="en-US" sz="4000" dirty="0" smtClean="0"/>
              <a:t>20 feet</a:t>
            </a:r>
          </a:p>
          <a:p>
            <a:pPr marL="742950" indent="-742950">
              <a:buAutoNum type="alphaLcPeriod"/>
            </a:pPr>
            <a:r>
              <a:rPr lang="en-US" sz="4000" dirty="0" smtClean="0"/>
              <a:t>25 inches</a:t>
            </a:r>
          </a:p>
          <a:p>
            <a:pPr marL="742950" indent="-742950">
              <a:buAutoNum type="alphaLcPeriod"/>
            </a:pPr>
            <a:r>
              <a:rPr lang="en-US" sz="4000" dirty="0" smtClean="0"/>
              <a:t>20 inches</a:t>
            </a:r>
            <a:endParaRPr lang="en-US" sz="4000" dirty="0"/>
          </a:p>
        </p:txBody>
      </p:sp>
      <p:pic>
        <p:nvPicPr>
          <p:cNvPr id="5" name="Picture 2" descr="C:\Documents and Settings\scowan\Local Settings\Temporary Internet Files\Content.IE5\V19XPMCF\MCj0379175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2667000"/>
            <a:ext cx="609600" cy="610209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dirty="0" smtClean="0"/>
              <a:t>	At what time was the liquid in the tank at its highest point?</a:t>
            </a:r>
            <a:endParaRPr lang="en-US" sz="3600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 l="17867" t="27926" r="48956" b="48138"/>
          <a:stretch>
            <a:fillRect/>
          </a:stretch>
        </p:blipFill>
        <p:spPr bwMode="auto">
          <a:xfrm>
            <a:off x="152400" y="2286000"/>
            <a:ext cx="5181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5257800" y="2667000"/>
            <a:ext cx="3886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lphaLcPeriod"/>
            </a:pPr>
            <a:r>
              <a:rPr lang="en-US" sz="4000" dirty="0" smtClean="0"/>
              <a:t>8:00 a.m.</a:t>
            </a:r>
          </a:p>
          <a:p>
            <a:pPr marL="742950" indent="-742950">
              <a:buAutoNum type="alphaLcPeriod"/>
            </a:pPr>
            <a:r>
              <a:rPr lang="en-US" sz="4000" dirty="0" smtClean="0"/>
              <a:t>10:00 a.m.</a:t>
            </a:r>
          </a:p>
          <a:p>
            <a:pPr marL="742950" indent="-742950">
              <a:buAutoNum type="alphaLcPeriod"/>
            </a:pPr>
            <a:r>
              <a:rPr lang="en-US" sz="4000" dirty="0" smtClean="0"/>
              <a:t>11:00 a.m.</a:t>
            </a:r>
          </a:p>
          <a:p>
            <a:pPr marL="742950" indent="-742950">
              <a:buAutoNum type="alphaLcPeriod"/>
            </a:pPr>
            <a:r>
              <a:rPr lang="en-US" sz="4000" dirty="0" smtClean="0"/>
              <a:t>10:00 p.m.</a:t>
            </a:r>
            <a:endParaRPr lang="en-US" sz="4000" dirty="0"/>
          </a:p>
        </p:txBody>
      </p:sp>
      <p:pic>
        <p:nvPicPr>
          <p:cNvPr id="5" name="Picture 2" descr="C:\Documents and Settings\scowan\Local Settings\Temporary Internet Files\Content.IE5\V19XPMCF\MCj0379175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05800" y="3276600"/>
            <a:ext cx="609600" cy="610209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many feet lower was the level on Wednesday than on Monday?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31250" t="25000" r="35938" b="38542"/>
          <a:stretch>
            <a:fillRect/>
          </a:stretch>
        </p:blipFill>
        <p:spPr bwMode="auto">
          <a:xfrm>
            <a:off x="304800" y="2514600"/>
            <a:ext cx="438912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181600" y="3124200"/>
            <a:ext cx="3429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lphaLcPeriod"/>
            </a:pPr>
            <a:r>
              <a:rPr lang="en-US" sz="4000" dirty="0" smtClean="0"/>
              <a:t>3 ft.</a:t>
            </a:r>
          </a:p>
          <a:p>
            <a:pPr marL="742950" indent="-742950">
              <a:buAutoNum type="alphaLcPeriod"/>
            </a:pPr>
            <a:r>
              <a:rPr lang="en-US" sz="4000" dirty="0" smtClean="0"/>
              <a:t>5 ft.</a:t>
            </a:r>
          </a:p>
          <a:p>
            <a:pPr marL="742950" indent="-742950">
              <a:buAutoNum type="alphaLcPeriod"/>
            </a:pPr>
            <a:r>
              <a:rPr lang="en-US" sz="4000" dirty="0" smtClean="0"/>
              <a:t>15 ft.</a:t>
            </a:r>
          </a:p>
          <a:p>
            <a:pPr marL="742950" indent="-742950">
              <a:buAutoNum type="alphaLcPeriod"/>
            </a:pPr>
            <a:r>
              <a:rPr lang="en-US" sz="4000" dirty="0" smtClean="0"/>
              <a:t>25 ft.</a:t>
            </a:r>
            <a:endParaRPr lang="en-US" sz="4000" dirty="0"/>
          </a:p>
        </p:txBody>
      </p:sp>
      <p:pic>
        <p:nvPicPr>
          <p:cNvPr id="5" name="Picture 2" descr="C:\Documents and Settings\scowan\Local Settings\Temporary Internet Files\Content.IE5\V19XPMCF\MCj0379175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4495800"/>
            <a:ext cx="609600" cy="610209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Pictograph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Pictographs display data</a:t>
            </a:r>
          </a:p>
          <a:p>
            <a:r>
              <a:rPr lang="en-US" dirty="0" smtClean="0"/>
              <a:t>Every pictograph has a title, pictures or symbols, key, and labels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00600" y="3352800"/>
            <a:ext cx="3962400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The title of this pictograph tells you about the sports played by 3</a:t>
            </a:r>
            <a:r>
              <a:rPr lang="en-US" baseline="30000" dirty="0" smtClean="0">
                <a:solidFill>
                  <a:srgbClr val="FF0000"/>
                </a:solidFill>
              </a:rPr>
              <a:t>rd</a:t>
            </a:r>
            <a:r>
              <a:rPr lang="en-US" dirty="0" smtClean="0">
                <a:solidFill>
                  <a:srgbClr val="FF0000"/>
                </a:solidFill>
              </a:rPr>
              <a:t> graders.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15605" t="45806" r="46875" b="16667"/>
          <a:stretch>
            <a:fillRect/>
          </a:stretch>
        </p:blipFill>
        <p:spPr bwMode="auto">
          <a:xfrm>
            <a:off x="533400" y="3657600"/>
            <a:ext cx="3758514" cy="2819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572000" y="5715000"/>
            <a:ext cx="3733800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This is the key.  It tells you what the symbols in the graph represent.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rot="10800000" flipV="1">
            <a:off x="3733800" y="3581400"/>
            <a:ext cx="1066800" cy="2286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0800000">
            <a:off x="3657600" y="6019800"/>
            <a:ext cx="914400" cy="18366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15605" t="45806" r="46875" b="16667"/>
          <a:stretch>
            <a:fillRect/>
          </a:stretch>
        </p:blipFill>
        <p:spPr bwMode="auto">
          <a:xfrm>
            <a:off x="381000" y="2514600"/>
            <a:ext cx="4774329" cy="3581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381000" y="274638"/>
            <a:ext cx="83820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How many students played baseball according to this pictograph?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86400" y="2743200"/>
            <a:ext cx="3124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eriod"/>
            </a:pPr>
            <a:r>
              <a:rPr lang="en-US" sz="4800" dirty="0" smtClean="0"/>
              <a:t> 5</a:t>
            </a:r>
          </a:p>
          <a:p>
            <a:pPr marL="342900" indent="-342900">
              <a:buAutoNum type="alphaUcPeriod"/>
            </a:pPr>
            <a:r>
              <a:rPr lang="en-US" sz="4800" dirty="0" smtClean="0"/>
              <a:t> 10</a:t>
            </a:r>
          </a:p>
          <a:p>
            <a:pPr marL="342900" indent="-342900">
              <a:buAutoNum type="alphaUcPeriod"/>
            </a:pPr>
            <a:r>
              <a:rPr lang="en-US" sz="4800" dirty="0" smtClean="0"/>
              <a:t> 50</a:t>
            </a:r>
          </a:p>
        </p:txBody>
      </p:sp>
      <p:pic>
        <p:nvPicPr>
          <p:cNvPr id="5122" name="Picture 2" descr="C:\Documents and Settings\scowan\Local Settings\Temporary Internet Files\Content.IE5\V19XPMCF\MCj0379175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4343400"/>
            <a:ext cx="609600" cy="610209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15605" t="45806" r="46875" b="16667"/>
          <a:stretch>
            <a:fillRect/>
          </a:stretch>
        </p:blipFill>
        <p:spPr bwMode="auto">
          <a:xfrm>
            <a:off x="152400" y="2514600"/>
            <a:ext cx="4419600" cy="331530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381000" y="274638"/>
            <a:ext cx="83820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Which sport did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the fewest number of students play?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00600" y="2743200"/>
            <a:ext cx="3733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eriod"/>
            </a:pPr>
            <a:r>
              <a:rPr lang="en-US" sz="4800" dirty="0" smtClean="0"/>
              <a:t> baseball</a:t>
            </a:r>
          </a:p>
          <a:p>
            <a:pPr marL="342900" indent="-342900">
              <a:buAutoNum type="alphaUcPeriod"/>
            </a:pPr>
            <a:r>
              <a:rPr lang="en-US" sz="4800" dirty="0" smtClean="0"/>
              <a:t> football</a:t>
            </a:r>
          </a:p>
          <a:p>
            <a:pPr marL="342900" indent="-342900">
              <a:buAutoNum type="alphaUcPeriod"/>
            </a:pPr>
            <a:r>
              <a:rPr lang="en-US" sz="4800" dirty="0" smtClean="0"/>
              <a:t> hockey</a:t>
            </a:r>
          </a:p>
          <a:p>
            <a:pPr marL="342900" indent="-342900">
              <a:buAutoNum type="alphaUcPeriod"/>
            </a:pPr>
            <a:r>
              <a:rPr lang="en-US" sz="4800" dirty="0" smtClean="0"/>
              <a:t> basketball</a:t>
            </a:r>
          </a:p>
        </p:txBody>
      </p:sp>
      <p:pic>
        <p:nvPicPr>
          <p:cNvPr id="5" name="Picture 2" descr="C:\Documents and Settings\scowan\Local Settings\Temporary Internet Files\Content.IE5\V19XPMCF\MCj0379175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2400" y="4343400"/>
            <a:ext cx="609600" cy="610209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81000" y="274638"/>
            <a:ext cx="83820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latin typeface="+mj-lt"/>
                <a:ea typeface="+mj-ea"/>
                <a:cs typeface="+mj-cs"/>
              </a:rPr>
              <a:t>How many students does each pink crayon represent?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81600" y="2743200"/>
            <a:ext cx="37338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eriod"/>
            </a:pPr>
            <a:r>
              <a:rPr lang="en-US" sz="4400" dirty="0" smtClean="0"/>
              <a:t> 1 student</a:t>
            </a:r>
          </a:p>
          <a:p>
            <a:pPr marL="342900" indent="-342900">
              <a:buAutoNum type="alphaUcPeriod"/>
            </a:pPr>
            <a:r>
              <a:rPr lang="en-US" sz="4400" dirty="0" smtClean="0"/>
              <a:t> 2 students</a:t>
            </a:r>
          </a:p>
          <a:p>
            <a:pPr marL="342900" indent="-342900">
              <a:buAutoNum type="alphaUcPeriod"/>
            </a:pPr>
            <a:r>
              <a:rPr lang="en-US" sz="4400" dirty="0" smtClean="0"/>
              <a:t> 3 students</a:t>
            </a:r>
          </a:p>
          <a:p>
            <a:pPr marL="342900" indent="-342900">
              <a:buAutoNum type="alphaUcPeriod"/>
            </a:pPr>
            <a:r>
              <a:rPr lang="en-US" sz="4400" dirty="0" smtClean="0"/>
              <a:t> 4 students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5625" t="43750" r="46875" b="18750"/>
          <a:stretch>
            <a:fillRect/>
          </a:stretch>
        </p:blipFill>
        <p:spPr bwMode="auto">
          <a:xfrm>
            <a:off x="228600" y="2362200"/>
            <a:ext cx="4775200" cy="3581400"/>
          </a:xfrm>
          <a:prstGeom prst="rect">
            <a:avLst/>
          </a:prstGeom>
          <a:noFill/>
          <a:ln w="57150">
            <a:solidFill>
              <a:srgbClr val="FF0066"/>
            </a:solidFill>
            <a:miter lim="800000"/>
            <a:headEnd/>
            <a:tailEnd/>
          </a:ln>
        </p:spPr>
      </p:pic>
      <p:pic>
        <p:nvPicPr>
          <p:cNvPr id="6" name="Picture 2" descr="C:\Documents and Settings\scowan\Local Settings\Temporary Internet Files\Content.IE5\V19XPMCF\MCj0379175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0" y="3505200"/>
            <a:ext cx="609600" cy="61020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81000" y="274638"/>
            <a:ext cx="83820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latin typeface="+mj-lt"/>
                <a:ea typeface="+mj-ea"/>
                <a:cs typeface="+mj-cs"/>
              </a:rPr>
              <a:t>How many students favorite color is purple?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86400" y="2743200"/>
            <a:ext cx="3429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eriod"/>
            </a:pPr>
            <a:r>
              <a:rPr lang="en-US" sz="4800" dirty="0" smtClean="0"/>
              <a:t> 9</a:t>
            </a:r>
          </a:p>
          <a:p>
            <a:pPr marL="342900" indent="-342900">
              <a:buAutoNum type="alphaUcPeriod"/>
            </a:pPr>
            <a:r>
              <a:rPr lang="en-US" sz="4800" dirty="0" smtClean="0"/>
              <a:t> 8</a:t>
            </a:r>
          </a:p>
          <a:p>
            <a:pPr marL="342900" indent="-342900">
              <a:buAutoNum type="alphaUcPeriod"/>
            </a:pPr>
            <a:r>
              <a:rPr lang="en-US" sz="4800" dirty="0" smtClean="0"/>
              <a:t> 17</a:t>
            </a:r>
          </a:p>
          <a:p>
            <a:pPr marL="342900" indent="-342900">
              <a:buAutoNum type="alphaUcPeriod"/>
            </a:pPr>
            <a:r>
              <a:rPr lang="en-US" sz="4800" dirty="0" smtClean="0"/>
              <a:t> 45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5625" t="43750" r="46875" b="18750"/>
          <a:stretch>
            <a:fillRect/>
          </a:stretch>
        </p:blipFill>
        <p:spPr bwMode="auto">
          <a:xfrm>
            <a:off x="381000" y="2362200"/>
            <a:ext cx="4775200" cy="3581400"/>
          </a:xfrm>
          <a:prstGeom prst="rect">
            <a:avLst/>
          </a:prstGeom>
          <a:noFill/>
          <a:ln w="57150">
            <a:solidFill>
              <a:srgbClr val="FF0066"/>
            </a:solidFill>
            <a:miter lim="800000"/>
            <a:headEnd/>
            <a:tailEnd/>
          </a:ln>
        </p:spPr>
      </p:pic>
      <p:pic>
        <p:nvPicPr>
          <p:cNvPr id="5" name="Picture 2" descr="C:\Documents and Settings\scowan\Local Settings\Temporary Internet Files\Content.IE5\V19XPMCF\MCj0379175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4343400"/>
            <a:ext cx="609600" cy="610209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81000" y="274638"/>
            <a:ext cx="83820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latin typeface="+mj-lt"/>
                <a:ea typeface="+mj-ea"/>
                <a:cs typeface="+mj-cs"/>
              </a:rPr>
              <a:t>How many more students liked the color purple than the color blue?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86400" y="2743200"/>
            <a:ext cx="3429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eriod"/>
            </a:pPr>
            <a:r>
              <a:rPr lang="en-US" sz="4800" dirty="0" smtClean="0"/>
              <a:t> 3</a:t>
            </a:r>
          </a:p>
          <a:p>
            <a:pPr marL="342900" indent="-342900">
              <a:buAutoNum type="alphaUcPeriod"/>
            </a:pPr>
            <a:r>
              <a:rPr lang="en-US" sz="4800" dirty="0" smtClean="0"/>
              <a:t> 2</a:t>
            </a:r>
          </a:p>
          <a:p>
            <a:pPr marL="342900" indent="-342900">
              <a:buAutoNum type="alphaUcPeriod"/>
            </a:pPr>
            <a:r>
              <a:rPr lang="en-US" sz="4800" dirty="0" smtClean="0"/>
              <a:t> 1</a:t>
            </a:r>
          </a:p>
          <a:p>
            <a:pPr marL="342900" indent="-342900">
              <a:buAutoNum type="alphaUcPeriod"/>
            </a:pPr>
            <a:r>
              <a:rPr lang="en-US" sz="4800" dirty="0" smtClean="0"/>
              <a:t> 5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5625" t="43750" r="46875" b="18750"/>
          <a:stretch>
            <a:fillRect/>
          </a:stretch>
        </p:blipFill>
        <p:spPr bwMode="auto">
          <a:xfrm>
            <a:off x="381000" y="2362200"/>
            <a:ext cx="4775200" cy="3581400"/>
          </a:xfrm>
          <a:prstGeom prst="rect">
            <a:avLst/>
          </a:prstGeom>
          <a:noFill/>
          <a:ln w="57150">
            <a:solidFill>
              <a:srgbClr val="FF0066"/>
            </a:solidFill>
            <a:miter lim="800000"/>
            <a:headEnd/>
            <a:tailEnd/>
          </a:ln>
        </p:spPr>
      </p:pic>
      <p:pic>
        <p:nvPicPr>
          <p:cNvPr id="5" name="Picture 2" descr="C:\Documents and Settings\scowan\Local Settings\Temporary Internet Files\Content.IE5\V19XPMCF\MCj0379175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2895600"/>
            <a:ext cx="609600" cy="610209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Bar 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r>
              <a:rPr lang="en-US" dirty="0" smtClean="0"/>
              <a:t>Uses bars to show data</a:t>
            </a:r>
          </a:p>
          <a:p>
            <a:r>
              <a:rPr lang="en-US" dirty="0" smtClean="0"/>
              <a:t>Used to compare counts of different categories called categorical data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 l="31630" t="28989" r="30568" b="11968"/>
          <a:stretch>
            <a:fillRect/>
          </a:stretch>
        </p:blipFill>
        <p:spPr bwMode="auto">
          <a:xfrm>
            <a:off x="609600" y="3352800"/>
            <a:ext cx="3486768" cy="32993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181600" y="5029200"/>
            <a:ext cx="3733800" cy="9144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This bar graph shows how much money was spent on food each week.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10800000">
            <a:off x="4267200" y="5410200"/>
            <a:ext cx="914400" cy="18366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686</TotalTime>
  <Words>646</Words>
  <Application>Microsoft Office PowerPoint</Application>
  <PresentationFormat>On-screen Show (4:3)</PresentationFormat>
  <Paragraphs>124</Paragraphs>
  <Slides>28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Flow</vt:lpstr>
      <vt:lpstr>Graphing Data</vt:lpstr>
      <vt:lpstr>Graphs show information we need.  They can make it easy to read.</vt:lpstr>
      <vt:lpstr>Pictograph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Bar Graphs</vt:lpstr>
      <vt:lpstr>PowerPoint Presentation</vt:lpstr>
      <vt:lpstr>Axis and Title on a Bar Graph</vt:lpstr>
      <vt:lpstr>Scale the Axis</vt:lpstr>
      <vt:lpstr>Look at this bar graph.  What is the title of this bar graph?</vt:lpstr>
      <vt:lpstr>How many red pencils were sold?</vt:lpstr>
      <vt:lpstr>How many red and blue pencils were sold?</vt:lpstr>
      <vt:lpstr>What is the interval on this graph?  Look at the scale to help you.</vt:lpstr>
      <vt:lpstr>How many yellow pencils were sold?</vt:lpstr>
      <vt:lpstr>How many more blue pencils than yellow pencils were sold?</vt:lpstr>
      <vt:lpstr>Between which two stores was there the greatest difference in total cost?</vt:lpstr>
      <vt:lpstr>Line Graphs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many feet lower was the level on Wednesday than on Monday?</vt:lpstr>
    </vt:vector>
  </TitlesOfParts>
  <Company>LCPS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Graphing</dc:title>
  <dc:creator>LCPS</dc:creator>
  <cp:lastModifiedBy>LCPS</cp:lastModifiedBy>
  <cp:revision>43</cp:revision>
  <dcterms:created xsi:type="dcterms:W3CDTF">2010-01-05T13:11:26Z</dcterms:created>
  <dcterms:modified xsi:type="dcterms:W3CDTF">2014-03-27T15:45:28Z</dcterms:modified>
</cp:coreProperties>
</file>