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85" r:id="rId13"/>
    <p:sldId id="286" r:id="rId14"/>
    <p:sldId id="287" r:id="rId15"/>
    <p:sldId id="270" r:id="rId16"/>
    <p:sldId id="272" r:id="rId17"/>
    <p:sldId id="274" r:id="rId18"/>
    <p:sldId id="275" r:id="rId19"/>
    <p:sldId id="277" r:id="rId20"/>
    <p:sldId id="278" r:id="rId21"/>
    <p:sldId id="279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7" d="100"/>
          <a:sy n="77" d="100"/>
        </p:scale>
        <p:origin x="-95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868B059-E64C-4640-A0DB-581247D2B12A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7FA9682-10A6-4F6F-9C46-C51CFD612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e2_mIqwZ0gM&amp;feature=related&amp;safety_mode=true&amp;persist_safety_mode=1&amp;safe=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Virginians and their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VS.6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86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James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36520"/>
            <a:ext cx="4267200" cy="422148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Virginian (Montpelier)</a:t>
            </a:r>
          </a:p>
          <a:p>
            <a:endParaRPr lang="en-US" dirty="0" smtClean="0"/>
          </a:p>
          <a:p>
            <a:r>
              <a:rPr lang="en-US" dirty="0" smtClean="0"/>
              <a:t>Took detailed </a:t>
            </a:r>
            <a:r>
              <a:rPr lang="en-US" u="sng" dirty="0" smtClean="0"/>
              <a:t>notes</a:t>
            </a:r>
            <a:r>
              <a:rPr lang="en-US" dirty="0" smtClean="0"/>
              <a:t> during the Constitutional Convention and wrote the </a:t>
            </a:r>
            <a:r>
              <a:rPr lang="en-US" u="sng" dirty="0" smtClean="0"/>
              <a:t>Constitution</a:t>
            </a:r>
          </a:p>
          <a:p>
            <a:endParaRPr lang="en-US" dirty="0" smtClean="0"/>
          </a:p>
          <a:p>
            <a:r>
              <a:rPr lang="en-US" u="sng" dirty="0" smtClean="0"/>
              <a:t>“Father of the Constitution”</a:t>
            </a:r>
            <a:endParaRPr lang="en-US" u="sng" dirty="0"/>
          </a:p>
        </p:txBody>
      </p:sp>
      <p:pic>
        <p:nvPicPr>
          <p:cNvPr id="25602" name="Picture 2" descr="Portrait of James Mad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171950" cy="4800601"/>
          </a:xfrm>
          <a:prstGeom prst="rect">
            <a:avLst/>
          </a:prstGeom>
          <a:noFill/>
        </p:spPr>
      </p:pic>
      <p:pic>
        <p:nvPicPr>
          <p:cNvPr id="1026" name="Picture 2" descr="http://montpelierrestoration.files.wordpress.com/2008/09/montpelier-exterior-2008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213100" cy="1906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Constitution of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Tells the government what it can do and what it cannot do</a:t>
            </a:r>
          </a:p>
          <a:p>
            <a:r>
              <a:rPr lang="en-US" dirty="0" smtClean="0"/>
              <a:t>Gives the power to 3 branches of government.</a:t>
            </a:r>
          </a:p>
          <a:p>
            <a:r>
              <a:rPr lang="en-US" dirty="0" smtClean="0"/>
              <a:t>1.  president</a:t>
            </a:r>
          </a:p>
          <a:p>
            <a:r>
              <a:rPr lang="en-US" dirty="0" smtClean="0"/>
              <a:t>2.  Congress (House of Reps + Senate)</a:t>
            </a:r>
          </a:p>
          <a:p>
            <a:r>
              <a:rPr lang="en-US" dirty="0" smtClean="0"/>
              <a:t>3.  Supreme Court</a:t>
            </a:r>
          </a:p>
          <a:p>
            <a:r>
              <a:rPr lang="en-US" dirty="0" smtClean="0"/>
              <a:t>Bill of Rights (at the end of the Const.) </a:t>
            </a:r>
            <a:r>
              <a:rPr lang="en-US" dirty="0" smtClean="0">
                <a:sym typeface="Wingdings" pitchFamily="2" charset="2"/>
              </a:rPr>
              <a:t> protects the rights of citizens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WHY DID VIRGINIANS MOVE TO THE WESTERN FRONTIER OF VIRGINIA AND BEYOND?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American Revolutionary War, Virginia’s </a:t>
            </a:r>
            <a:r>
              <a:rPr lang="en-US" u="sng" dirty="0"/>
              <a:t>agricultural</a:t>
            </a:r>
            <a:r>
              <a:rPr lang="en-US" dirty="0"/>
              <a:t> base began to change, and as a result large numbers of </a:t>
            </a:r>
            <a:r>
              <a:rPr lang="en-US" u="sng" dirty="0"/>
              <a:t>Virginians moved west and to the deep South </a:t>
            </a:r>
            <a:r>
              <a:rPr lang="en-US" dirty="0"/>
              <a:t>to find better </a:t>
            </a:r>
            <a:r>
              <a:rPr lang="en-US" u="sng" dirty="0"/>
              <a:t>farmland and new </a:t>
            </a:r>
            <a:r>
              <a:rPr lang="en-US" u="sng" dirty="0" smtClean="0"/>
              <a:t>opportunities</a:t>
            </a:r>
            <a:r>
              <a:rPr lang="en-US" u="sng" dirty="0"/>
              <a:t>. </a:t>
            </a:r>
            <a:endParaRPr lang="en-US" u="sng" dirty="0" smtClean="0"/>
          </a:p>
          <a:p>
            <a:endParaRPr lang="en-US" u="sng" dirty="0"/>
          </a:p>
          <a:p>
            <a:pPr algn="ctr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Agriculture = farming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Farming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Tobacco farming was hard on the soil, causing many farmers to look south and west for new land to farm. 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14" y="3429000"/>
            <a:ext cx="5238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4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0386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Virginians migrated into western territories looking for large areas of land and new opportunities. 	</a:t>
            </a:r>
          </a:p>
          <a:p>
            <a:r>
              <a:rPr lang="en-US" dirty="0" smtClean="0"/>
              <a:t>They traveled through the Appalachian Mountains by crossing the Cumberland Gap.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381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3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the Father of our Country?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James Madison</a:t>
            </a:r>
          </a:p>
          <a:p>
            <a:r>
              <a:rPr lang="en-US" dirty="0" smtClean="0"/>
              <a:t>B.  George Washington</a:t>
            </a:r>
          </a:p>
          <a:p>
            <a:r>
              <a:rPr lang="en-US" dirty="0" smtClean="0"/>
              <a:t>C.  George Mason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wrote the Declaration of Independence?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James Madison</a:t>
            </a:r>
          </a:p>
          <a:p>
            <a:r>
              <a:rPr lang="en-US" dirty="0" smtClean="0"/>
              <a:t>B.  George Washington</a:t>
            </a:r>
          </a:p>
          <a:p>
            <a:r>
              <a:rPr lang="en-US" dirty="0" smtClean="0"/>
              <a:t>C.  Thomas Jefferson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known as the “Father of the Constitution”?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James Madison</a:t>
            </a:r>
          </a:p>
          <a:p>
            <a:r>
              <a:rPr lang="en-US" dirty="0" smtClean="0"/>
              <a:t>B.  George Washington</a:t>
            </a:r>
          </a:p>
          <a:p>
            <a:r>
              <a:rPr lang="en-US" dirty="0" smtClean="0"/>
              <a:t>C.  George Mason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said, “Give me liberty or give me death”?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Patrick Henry</a:t>
            </a:r>
          </a:p>
          <a:p>
            <a:r>
              <a:rPr lang="en-US" dirty="0" smtClean="0"/>
              <a:t>B.  George Washington</a:t>
            </a:r>
          </a:p>
          <a:p>
            <a:r>
              <a:rPr lang="en-US" dirty="0" smtClean="0"/>
              <a:t>C.  Thomas Jefferson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saved Thomas Jefferson’s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James Armistead Lafayette</a:t>
            </a:r>
          </a:p>
          <a:p>
            <a:r>
              <a:rPr lang="en-US" dirty="0" smtClean="0"/>
              <a:t>B.  Jack </a:t>
            </a:r>
            <a:r>
              <a:rPr lang="en-US" dirty="0" err="1" smtClean="0"/>
              <a:t>Jouett</a:t>
            </a:r>
            <a:endParaRPr lang="en-US" dirty="0" smtClean="0"/>
          </a:p>
          <a:p>
            <a:r>
              <a:rPr lang="en-US" dirty="0" smtClean="0"/>
              <a:t>C.  James Madison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4572000" cy="3810317"/>
          </a:xfrm>
        </p:spPr>
        <p:txBody>
          <a:bodyPr/>
          <a:lstStyle/>
          <a:p>
            <a:r>
              <a:rPr lang="en-US" u="sng" dirty="0" smtClean="0"/>
              <a:t>Virginian</a:t>
            </a:r>
            <a:r>
              <a:rPr lang="en-US" dirty="0" smtClean="0"/>
              <a:t> (Mount Vernon)</a:t>
            </a:r>
          </a:p>
          <a:p>
            <a:endParaRPr lang="en-US" sz="2500" dirty="0" smtClean="0"/>
          </a:p>
          <a:p>
            <a:r>
              <a:rPr lang="en-US" sz="2500" dirty="0" smtClean="0">
                <a:hlinkClick r:id="rId2"/>
              </a:rPr>
              <a:t>http://www.youtube.com/watch?v=e2_mIqwZ0gM&amp;feature=related&amp;safety_mode=true&amp;persist_safety_mode=1&amp;safe=active</a:t>
            </a:r>
            <a:r>
              <a:rPr lang="en-US" sz="2500" dirty="0" smtClean="0"/>
              <a:t> </a:t>
            </a:r>
          </a:p>
        </p:txBody>
      </p:sp>
      <p:pic>
        <p:nvPicPr>
          <p:cNvPr id="2050" name="Picture 2" descr="http://www.elcivics.com/washington_trenton_1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14115"/>
            <a:ext cx="3962400" cy="5343885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4/4c/Mount_Vern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wrote the Virginia Statute for Religious Freedom?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Thomas Jefferson</a:t>
            </a:r>
          </a:p>
          <a:p>
            <a:r>
              <a:rPr lang="en-US" dirty="0" smtClean="0"/>
              <a:t>B.  George Washington</a:t>
            </a:r>
          </a:p>
          <a:p>
            <a:r>
              <a:rPr lang="en-US" dirty="0" smtClean="0"/>
              <a:t>C.  Patrick Henry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wrote the Virginia Declaration of Rights?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Thomas Jefferson</a:t>
            </a:r>
          </a:p>
          <a:p>
            <a:r>
              <a:rPr lang="en-US" dirty="0" smtClean="0"/>
              <a:t>B.  George Mason</a:t>
            </a:r>
          </a:p>
          <a:p>
            <a:r>
              <a:rPr lang="en-US" dirty="0" smtClean="0"/>
              <a:t>C.  George Washington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took notes during the Constitutional Convention?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James Madison</a:t>
            </a:r>
          </a:p>
          <a:p>
            <a:r>
              <a:rPr lang="en-US" dirty="0" smtClean="0"/>
              <a:t>B.  George Washington</a:t>
            </a:r>
          </a:p>
          <a:p>
            <a:r>
              <a:rPr lang="en-US" dirty="0" smtClean="0"/>
              <a:t>C.  George Mason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32464"/>
          </a:xfrm>
        </p:spPr>
        <p:txBody>
          <a:bodyPr>
            <a:noAutofit/>
          </a:bodyPr>
          <a:lstStyle/>
          <a:p>
            <a:r>
              <a:rPr lang="en-US" sz="3500" dirty="0" smtClean="0"/>
              <a:t>This document was the basis for the </a:t>
            </a:r>
            <a:r>
              <a:rPr lang="en-US" sz="3500" b="1" u="sng" dirty="0" smtClean="0"/>
              <a:t>First Amendment</a:t>
            </a:r>
            <a:r>
              <a:rPr lang="en-US" sz="3500" dirty="0" smtClean="0"/>
              <a:t> to the Constitution, the amendment that </a:t>
            </a:r>
            <a:r>
              <a:rPr lang="en-US" sz="3500" b="1" u="sng" dirty="0" smtClean="0"/>
              <a:t>protects</a:t>
            </a:r>
            <a:r>
              <a:rPr lang="en-US" sz="3500" dirty="0" smtClean="0"/>
              <a:t> </a:t>
            </a:r>
            <a:r>
              <a:rPr lang="en-US" sz="3500" b="1" u="sng" dirty="0" smtClean="0"/>
              <a:t>religious</a:t>
            </a:r>
            <a:r>
              <a:rPr lang="en-US" sz="3500" dirty="0" smtClean="0"/>
              <a:t> </a:t>
            </a:r>
            <a:r>
              <a:rPr lang="en-US" sz="3500" b="1" u="sng" dirty="0" smtClean="0"/>
              <a:t>freedom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799"/>
            <a:ext cx="8229600" cy="3200717"/>
          </a:xfrm>
        </p:spPr>
        <p:txBody>
          <a:bodyPr/>
          <a:lstStyle/>
          <a:p>
            <a:r>
              <a:rPr lang="en-US" dirty="0" smtClean="0"/>
              <a:t>A.  Declaration of Independence</a:t>
            </a:r>
          </a:p>
          <a:p>
            <a:r>
              <a:rPr lang="en-US" dirty="0" smtClean="0"/>
              <a:t>B.  Virginia Statute for Religious Freedom</a:t>
            </a:r>
          </a:p>
          <a:p>
            <a:r>
              <a:rPr lang="en-US" dirty="0" smtClean="0"/>
              <a:t>C.  Virginia Declaration of Rights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413464"/>
          </a:xfrm>
        </p:spPr>
        <p:txBody>
          <a:bodyPr>
            <a:normAutofit fontScale="90000"/>
          </a:bodyPr>
          <a:lstStyle/>
          <a:p>
            <a:r>
              <a:rPr lang="en-US" sz="3500" u="sng" dirty="0" smtClean="0"/>
              <a:t>Whose strong leadership </a:t>
            </a:r>
            <a:r>
              <a:rPr lang="en-US" sz="3500" dirty="0" smtClean="0"/>
              <a:t>needed to help the young country and provided a </a:t>
            </a:r>
            <a:r>
              <a:rPr lang="en-US" sz="3500" u="sng" dirty="0" smtClean="0"/>
              <a:t>model</a:t>
            </a:r>
            <a:r>
              <a:rPr lang="en-US" sz="3500" dirty="0" smtClean="0"/>
              <a:t> of leadership for future </a:t>
            </a:r>
            <a:r>
              <a:rPr lang="en-US" sz="3500" u="sng" dirty="0" smtClean="0"/>
              <a:t>presidents</a:t>
            </a:r>
            <a:r>
              <a:rPr lang="en-US" sz="3500" dirty="0" smtClean="0"/>
              <a:t>?</a:t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199"/>
            <a:ext cx="8229600" cy="3048317"/>
          </a:xfrm>
        </p:spPr>
        <p:txBody>
          <a:bodyPr/>
          <a:lstStyle/>
          <a:p>
            <a:r>
              <a:rPr lang="en-US" dirty="0" smtClean="0"/>
              <a:t>A.  George Mason</a:t>
            </a:r>
          </a:p>
          <a:p>
            <a:r>
              <a:rPr lang="en-US" dirty="0" smtClean="0"/>
              <a:t>B.  Thomas Jefferson</a:t>
            </a:r>
          </a:p>
          <a:p>
            <a:r>
              <a:rPr lang="en-US" dirty="0" smtClean="0"/>
              <a:t>C.  George Washington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413464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states that all Virginians have many rights, including freedom of religion, freedom of the press, and the right to a trial by jury?</a:t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399"/>
            <a:ext cx="8229600" cy="3353117"/>
          </a:xfrm>
        </p:spPr>
        <p:txBody>
          <a:bodyPr/>
          <a:lstStyle/>
          <a:p>
            <a:r>
              <a:rPr lang="en-US" dirty="0" smtClean="0"/>
              <a:t>A.  Declaration of Independence</a:t>
            </a:r>
          </a:p>
          <a:p>
            <a:r>
              <a:rPr lang="en-US" dirty="0" smtClean="0"/>
              <a:t>B.  Virginia Statute for Religious Freedom</a:t>
            </a:r>
          </a:p>
          <a:p>
            <a:r>
              <a:rPr lang="en-US" dirty="0" smtClean="0"/>
              <a:t>C.  Virginia Declaration of Rights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41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President of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19600" cy="4526280"/>
          </a:xfrm>
        </p:spPr>
        <p:txBody>
          <a:bodyPr/>
          <a:lstStyle/>
          <a:p>
            <a:r>
              <a:rPr lang="en-US" u="sng" dirty="0" smtClean="0"/>
              <a:t>Strong leadership </a:t>
            </a:r>
            <a:r>
              <a:rPr lang="en-US" dirty="0" smtClean="0"/>
              <a:t>needed to help the young country and provided a </a:t>
            </a:r>
            <a:r>
              <a:rPr lang="en-US" u="sng" dirty="0" smtClean="0"/>
              <a:t>model</a:t>
            </a:r>
            <a:r>
              <a:rPr lang="en-US" dirty="0" smtClean="0"/>
              <a:t> of leadership for future </a:t>
            </a:r>
            <a:r>
              <a:rPr lang="en-US" u="sng" dirty="0" smtClean="0"/>
              <a:t>presidents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“Father of Our Country”</a:t>
            </a:r>
          </a:p>
          <a:p>
            <a:endParaRPr lang="en-US" dirty="0"/>
          </a:p>
        </p:txBody>
      </p:sp>
      <p:pic>
        <p:nvPicPr>
          <p:cNvPr id="1026" name="Picture 2" descr="http://www.worldofportraitpainting.com/commentary-sanden/wallstreetjournal/stuarts-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5776"/>
            <a:ext cx="3933825" cy="62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029200" cy="4495799"/>
          </a:xfrm>
        </p:spPr>
        <p:txBody>
          <a:bodyPr>
            <a:normAutofit/>
          </a:bodyPr>
          <a:lstStyle/>
          <a:p>
            <a:r>
              <a:rPr lang="en-US" u="sng" dirty="0" smtClean="0"/>
              <a:t>Virginian</a:t>
            </a:r>
            <a:r>
              <a:rPr lang="en-US" dirty="0" smtClean="0"/>
              <a:t> (</a:t>
            </a:r>
            <a:r>
              <a:rPr lang="en-US" u="sng" dirty="0" smtClean="0"/>
              <a:t>Monticello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Author of the </a:t>
            </a:r>
            <a:r>
              <a:rPr lang="en-US" i="1" dirty="0" smtClean="0"/>
              <a:t>Declaration of Independence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Author of another important document…</a:t>
            </a:r>
            <a:endParaRPr lang="en-US" dirty="0"/>
          </a:p>
        </p:txBody>
      </p:sp>
      <p:pic>
        <p:nvPicPr>
          <p:cNvPr id="17410" name="Picture 2" descr="http://www.libertyclick.com/images/thomasjeff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3190875" cy="3971925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thumb/5/55/Monticello_2010-10-29.jpg/250px-Monticello_2010-10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2851796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Virginia Statute for Religious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41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States that all people should be </a:t>
            </a:r>
            <a:r>
              <a:rPr lang="en-US" b="1" u="sng" dirty="0" smtClean="0"/>
              <a:t>free</a:t>
            </a:r>
            <a:r>
              <a:rPr lang="en-US" dirty="0" smtClean="0"/>
              <a:t> to </a:t>
            </a:r>
            <a:r>
              <a:rPr lang="en-US" b="1" u="sng" dirty="0" smtClean="0"/>
              <a:t>worship</a:t>
            </a:r>
            <a:r>
              <a:rPr lang="en-US" dirty="0" smtClean="0"/>
              <a:t> as they please.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document was the basis for the </a:t>
            </a:r>
            <a:r>
              <a:rPr lang="en-US" b="1" u="sng" dirty="0" smtClean="0"/>
              <a:t>First Amendment</a:t>
            </a:r>
            <a:r>
              <a:rPr lang="en-US" dirty="0" smtClean="0"/>
              <a:t> to the Constitution, the amendment that </a:t>
            </a:r>
            <a:r>
              <a:rPr lang="en-US" b="1" u="sng" dirty="0" smtClean="0"/>
              <a:t>protects</a:t>
            </a:r>
            <a:r>
              <a:rPr lang="en-US" dirty="0" smtClean="0"/>
              <a:t> </a:t>
            </a:r>
            <a:r>
              <a:rPr lang="en-US" b="1" u="sng" dirty="0" smtClean="0"/>
              <a:t>religious</a:t>
            </a:r>
            <a:r>
              <a:rPr lang="en-US" dirty="0" smtClean="0"/>
              <a:t> </a:t>
            </a:r>
            <a:r>
              <a:rPr lang="en-US" b="1" u="sng" dirty="0" smtClean="0"/>
              <a:t>freedom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 descr="http://www.edupic.net/Images/SocDrawings/statute_for_religious_freed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135917"/>
            <a:ext cx="4051300" cy="3690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0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was it written?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066800"/>
            <a:ext cx="49530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the Revolutionary War, should the government impose taxes on its citizens?</a:t>
            </a:r>
          </a:p>
          <a:p>
            <a:endParaRPr lang="en-US" dirty="0" smtClean="0"/>
          </a:p>
          <a:p>
            <a:r>
              <a:rPr lang="en-US" dirty="0" smtClean="0"/>
              <a:t>What should those taxes be used for?</a:t>
            </a:r>
          </a:p>
          <a:p>
            <a:endParaRPr lang="en-US" dirty="0" smtClean="0"/>
          </a:p>
          <a:p>
            <a:r>
              <a:rPr lang="en-US" dirty="0" smtClean="0"/>
              <a:t>Should those taxes be used to support churches?</a:t>
            </a:r>
          </a:p>
          <a:p>
            <a:endParaRPr lang="en-US" dirty="0" smtClean="0"/>
          </a:p>
          <a:p>
            <a:r>
              <a:rPr lang="en-US" dirty="0" smtClean="0"/>
              <a:t>What churches would be supported by those taxes and which churches would not?</a:t>
            </a:r>
          </a:p>
          <a:p>
            <a:endParaRPr lang="en-US" dirty="0" smtClean="0"/>
          </a:p>
          <a:p>
            <a:r>
              <a:rPr lang="en-US" dirty="0" smtClean="0"/>
              <a:t>Was this fair?</a:t>
            </a:r>
            <a:endParaRPr lang="en-US" dirty="0"/>
          </a:p>
        </p:txBody>
      </p:sp>
      <p:pic>
        <p:nvPicPr>
          <p:cNvPr id="20482" name="Picture 2" descr="http://imaksim.com/wp-content/gallery/2012-agitprop/tread_tj_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81400" cy="4962525"/>
          </a:xfrm>
          <a:prstGeom prst="rect">
            <a:avLst/>
          </a:prstGeom>
          <a:noFill/>
        </p:spPr>
      </p:pic>
      <p:pic>
        <p:nvPicPr>
          <p:cNvPr id="20484" name="Picture 4" descr="http://sc94.ameslab.gov/TOUR/tjeffer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00600"/>
            <a:ext cx="148566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3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Virginia Statute for Religious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46236"/>
            <a:ext cx="50292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government would not support any ONE type of church.</a:t>
            </a:r>
          </a:p>
          <a:p>
            <a:endParaRPr lang="en-US" dirty="0" smtClean="0"/>
          </a:p>
          <a:p>
            <a:r>
              <a:rPr lang="en-US" dirty="0" smtClean="0"/>
              <a:t>The government would not force people to pay taxes to their church.</a:t>
            </a:r>
          </a:p>
          <a:p>
            <a:endParaRPr lang="en-US" dirty="0" smtClean="0"/>
          </a:p>
          <a:p>
            <a:r>
              <a:rPr lang="en-US" dirty="0" smtClean="0"/>
              <a:t>The government would not force people to be religious or go to a certain type of church.</a:t>
            </a:r>
            <a:endParaRPr lang="en-US" dirty="0"/>
          </a:p>
        </p:txBody>
      </p:sp>
      <p:pic>
        <p:nvPicPr>
          <p:cNvPr id="19458" name="Picture 2" descr="http://www.fasttrackteaching.com/civics/photos_FC/va-statute-religious-freedom-l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5147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Mason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599"/>
            <a:ext cx="4114800" cy="32769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Virginian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Gunston</a:t>
            </a:r>
            <a:r>
              <a:rPr lang="en-US" dirty="0" smtClean="0"/>
              <a:t> Hall)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Virginia Declaration of Rights</a:t>
            </a:r>
            <a:endParaRPr lang="en-US" dirty="0"/>
          </a:p>
        </p:txBody>
      </p:sp>
      <p:pic>
        <p:nvPicPr>
          <p:cNvPr id="23554" name="Picture 2" descr="http://research.history.org/pf/images/people/georgeMa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543233" cy="5014383"/>
          </a:xfrm>
          <a:prstGeom prst="rect">
            <a:avLst/>
          </a:prstGeom>
          <a:noFill/>
        </p:spPr>
      </p:pic>
      <p:pic>
        <p:nvPicPr>
          <p:cNvPr id="23556" name="Picture 4" descr="http://www.gunstonhall.org/mansion/man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304800"/>
            <a:ext cx="344360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Declaration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4958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States that all Virginians have many rights, including </a:t>
            </a:r>
            <a:r>
              <a:rPr lang="en-US" u="sng" dirty="0" smtClean="0"/>
              <a:t>freedom of religion</a:t>
            </a:r>
            <a:r>
              <a:rPr lang="en-US" dirty="0" smtClean="0"/>
              <a:t>, </a:t>
            </a:r>
            <a:r>
              <a:rPr lang="en-US" u="sng" dirty="0" smtClean="0"/>
              <a:t>freedom of the press</a:t>
            </a:r>
            <a:r>
              <a:rPr lang="en-US" dirty="0" smtClean="0"/>
              <a:t>, and the </a:t>
            </a:r>
            <a:r>
              <a:rPr lang="en-US" u="sng" dirty="0" smtClean="0"/>
              <a:t>right to a trial by jury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Became the basis for the </a:t>
            </a:r>
            <a:r>
              <a:rPr lang="en-US" u="sng" dirty="0" smtClean="0"/>
              <a:t>Bill of Rights </a:t>
            </a:r>
            <a:r>
              <a:rPr lang="en-US" dirty="0" smtClean="0"/>
              <a:t>of the United States Constitution.</a:t>
            </a:r>
            <a:endParaRPr lang="en-US" dirty="0"/>
          </a:p>
        </p:txBody>
      </p:sp>
      <p:pic>
        <p:nvPicPr>
          <p:cNvPr id="24578" name="Picture 2" descr="http://www.loc.gov/exhibits/treasures/images/uc004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01955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344</TotalTime>
  <Words>715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Foundry</vt:lpstr>
      <vt:lpstr>Virginians and their Documents</vt:lpstr>
      <vt:lpstr>George Washington</vt:lpstr>
      <vt:lpstr>1st President of the United States</vt:lpstr>
      <vt:lpstr>Thomas Jefferson</vt:lpstr>
      <vt:lpstr>Virginia Statute for Religious Freedom</vt:lpstr>
      <vt:lpstr>Why was it written?</vt:lpstr>
      <vt:lpstr>Virginia Statute for Religious Freedom</vt:lpstr>
      <vt:lpstr>George Mason</vt:lpstr>
      <vt:lpstr>Virginia Declaration of Rights</vt:lpstr>
      <vt:lpstr>James Madison</vt:lpstr>
      <vt:lpstr>Constitution of the United States</vt:lpstr>
      <vt:lpstr>WHY DID VIRGINIANS MOVE TO THE WESTERN FRONTIER OF VIRGINIA AND BEYOND? </vt:lpstr>
      <vt:lpstr>Tobacco Farming</vt:lpstr>
      <vt:lpstr>Migration </vt:lpstr>
      <vt:lpstr>Who was the Father of our Country?</vt:lpstr>
      <vt:lpstr>Who wrote the Declaration of Independence?</vt:lpstr>
      <vt:lpstr>Who is known as the “Father of the Constitution”?</vt:lpstr>
      <vt:lpstr>Who said, “Give me liberty or give me death”?</vt:lpstr>
      <vt:lpstr>Who saved Thomas Jefferson’s life?</vt:lpstr>
      <vt:lpstr>Who wrote the Virginia Statute for Religious Freedom?</vt:lpstr>
      <vt:lpstr>Who wrote the Virginia Declaration of Rights?</vt:lpstr>
      <vt:lpstr>Who took notes during the Constitutional Convention?</vt:lpstr>
      <vt:lpstr>This document was the basis for the First Amendment to the Constitution, the amendment that protects religious freedom.</vt:lpstr>
      <vt:lpstr>Whose strong leadership needed to help the young country and provided a model of leadership for future presidents? </vt:lpstr>
      <vt:lpstr>What states that all Virginians have many rights, including freedom of religion, freedom of the press, and the right to a trial by jury? 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Virginians and their Documents</dc:title>
  <dc:creator>LCPS</dc:creator>
  <cp:lastModifiedBy>LCPS</cp:lastModifiedBy>
  <cp:revision>32</cp:revision>
  <dcterms:created xsi:type="dcterms:W3CDTF">2012-03-23T19:04:21Z</dcterms:created>
  <dcterms:modified xsi:type="dcterms:W3CDTF">2015-03-11T11:29:24Z</dcterms:modified>
</cp:coreProperties>
</file>